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800" r:id="rId3"/>
    <p:sldId id="806" r:id="rId4"/>
    <p:sldId id="808" r:id="rId5"/>
    <p:sldId id="807" r:id="rId6"/>
    <p:sldId id="257" r:id="rId7"/>
    <p:sldId id="801" r:id="rId8"/>
    <p:sldId id="269" r:id="rId9"/>
    <p:sldId id="270" r:id="rId10"/>
    <p:sldId id="796" r:id="rId11"/>
    <p:sldId id="803" r:id="rId12"/>
    <p:sldId id="804" r:id="rId13"/>
    <p:sldId id="268" r:id="rId14"/>
    <p:sldId id="271" r:id="rId15"/>
    <p:sldId id="802" r:id="rId16"/>
    <p:sldId id="265" r:id="rId17"/>
    <p:sldId id="805" r:id="rId18"/>
    <p:sldId id="267" r:id="rId19"/>
    <p:sldId id="264" r:id="rId20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CD8"/>
    <a:srgbClr val="A1C65B"/>
    <a:srgbClr val="4AA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redný štý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118"/>
  </p:normalViewPr>
  <p:slideViewPr>
    <p:cSldViewPr snapToGrid="0">
      <p:cViewPr varScale="1">
        <p:scale>
          <a:sx n="88" d="100"/>
          <a:sy n="88" d="100"/>
        </p:scale>
        <p:origin x="30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 i="0" u="none" strike="noStrike" cap="none" dirty="0">
                <a:solidFill>
                  <a:srgbClr val="C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display correct answers, use slide show mode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607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C62B60-30F7-BA4A-FC59-9D052DB8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642A2D-B022-FAAF-6A58-159EA8209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A5DCBC-E0F5-2C73-EF5A-F587C0968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F11B-B851-4ADC-A11B-FD58A5102829}" type="datetimeFigureOut">
              <a:rPr lang="it-IT" smtClean="0"/>
              <a:t>25/03/2026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C3C630-5B67-5191-3F66-8E0A3AA0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3F520D-C584-1376-7317-DD501327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84FC-A456-49E1-8DBF-DFA4085E80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63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adeblue.org/en/how-much-water-do-you-use-per-day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wa-network.org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wa-network.org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deblue.org/en/how-much-water-do-you-use-per-day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deblue.org/en/how-much-water-do-you-use-per-day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854233" y="3157332"/>
            <a:ext cx="3435532" cy="5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  <a:buNone/>
            </a:pPr>
            <a:r>
              <a:rPr lang="pl-PL" b="1" noProof="0" dirty="0">
                <a:solidFill>
                  <a:srgbClr val="4AA9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"/>
              </a:rPr>
              <a:t>Annex </a:t>
            </a:r>
            <a:r>
              <a:rPr lang="pl-PL" b="1" dirty="0">
                <a:solidFill>
                  <a:srgbClr val="4AA9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"/>
              </a:rPr>
              <a:t>3.2</a:t>
            </a:r>
            <a:r>
              <a:rPr lang="pl-PL" b="1" noProof="0" dirty="0">
                <a:solidFill>
                  <a:srgbClr val="4AA9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"/>
              </a:rPr>
              <a:t>.1: </a:t>
            </a:r>
            <a:r>
              <a:rPr lang="en-GB" b="1" noProof="0" dirty="0">
                <a:solidFill>
                  <a:srgbClr val="4AA9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"/>
              </a:rPr>
              <a:t>Quiz on saving water</a:t>
            </a:r>
            <a:br>
              <a:rPr lang="pl-PL" b="1" noProof="0" dirty="0">
                <a:solidFill>
                  <a:srgbClr val="4AA9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"/>
              </a:rPr>
            </a:br>
            <a:r>
              <a:rPr lang="en-US" sz="1400" b="1" dirty="0">
                <a:solidFill>
                  <a:srgbClr val="92D050"/>
                </a:solidFill>
                <a:effectLst/>
                <a:latin typeface="HelveticaNeueLT Pro 63 MdEx"/>
                <a:ea typeface="Times New Roman" panose="02020603050405020304" pitchFamily="18" charset="0"/>
                <a:cs typeface="HelveticaNeueLT Pro 63 MdEx"/>
              </a:rPr>
              <a:t>Part of D.3.1.2 Educational materials</a:t>
            </a:r>
            <a:endParaRPr lang="en-GB" b="1" noProof="0" dirty="0">
              <a:solidFill>
                <a:srgbClr val="4AA9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/>
          <a:srcRect/>
          <a:stretch/>
        </p:blipFill>
        <p:spPr>
          <a:xfrm>
            <a:off x="2963662" y="1433789"/>
            <a:ext cx="3216675" cy="101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6;p13">
            <a:extLst>
              <a:ext uri="{FF2B5EF4-FFF2-40B4-BE49-F238E27FC236}">
                <a16:creationId xmlns:a16="http://schemas.microsoft.com/office/drawing/2014/main" id="{2A62453E-E845-E59D-4C1E-6F17E3FB6415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29916" y="187469"/>
            <a:ext cx="8884168" cy="753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ok 2" descr="Obrázok, na ktorom je text, písmo, grafika, dizajn&#10;&#10;Obsah vygenerovaný pomocou AI môže byť nesprávny.">
            <a:extLst>
              <a:ext uri="{FF2B5EF4-FFF2-40B4-BE49-F238E27FC236}">
                <a16:creationId xmlns:a16="http://schemas.microsoft.com/office/drawing/2014/main" id="{F8D563B8-6CA2-4D61-E9CF-62692E0FC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290" t="26769" r="75274" b="40038"/>
          <a:stretch>
            <a:fillRect/>
          </a:stretch>
        </p:blipFill>
        <p:spPr>
          <a:xfrm>
            <a:off x="965200" y="265907"/>
            <a:ext cx="1127760" cy="484937"/>
          </a:xfrm>
          <a:prstGeom prst="rect">
            <a:avLst/>
          </a:prstGeom>
        </p:spPr>
      </p:pic>
      <p:pic>
        <p:nvPicPr>
          <p:cNvPr id="7" name="Immagine 6" descr="Immagine che contiene testo, Carattere, schermat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4AFBB8B-9EA4-7DBF-86C7-5EB866FCE8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7380" y="4398051"/>
            <a:ext cx="1309240" cy="487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4BBDFB-7789-AEF1-8B61-77EF9AEB13B0}"/>
              </a:ext>
            </a:extLst>
          </p:cNvPr>
          <p:cNvSpPr txBox="1"/>
          <p:nvPr/>
        </p:nvSpPr>
        <p:spPr>
          <a:xfrm>
            <a:off x="1211344" y="2223835"/>
            <a:ext cx="5337017" cy="323165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Less than 15 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3A019BB-2BA1-805F-EA2C-FF4308BCE1F1}"/>
              </a:ext>
            </a:extLst>
          </p:cNvPr>
          <p:cNvSpPr txBox="1"/>
          <p:nvPr/>
        </p:nvSpPr>
        <p:spPr>
          <a:xfrm>
            <a:off x="1211344" y="2778890"/>
            <a:ext cx="5337017" cy="32316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About 50 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E9D781-A720-D0D5-9290-B9D06DDF749D}"/>
              </a:ext>
            </a:extLst>
          </p:cNvPr>
          <p:cNvSpPr txBox="1"/>
          <p:nvPr/>
        </p:nvSpPr>
        <p:spPr>
          <a:xfrm>
            <a:off x="1211344" y="3333945"/>
            <a:ext cx="5337017" cy="32316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88 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5B40B1-7FA4-AC0A-073D-6886764293FB}"/>
              </a:ext>
            </a:extLst>
          </p:cNvPr>
          <p:cNvSpPr txBox="1"/>
          <p:nvPr/>
        </p:nvSpPr>
        <p:spPr>
          <a:xfrm>
            <a:off x="1211344" y="3889001"/>
            <a:ext cx="5337017" cy="323165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About 150 L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9898545-660B-B741-D6AB-90220F8933FF}"/>
              </a:ext>
            </a:extLst>
          </p:cNvPr>
          <p:cNvSpPr txBox="1"/>
          <p:nvPr/>
        </p:nvSpPr>
        <p:spPr>
          <a:xfrm>
            <a:off x="627145" y="1244272"/>
            <a:ext cx="7920000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>
                <a:latin typeface="Trebuchet MS" panose="020B0603020202020204" pitchFamily="34" charset="0"/>
              </a:defRPr>
            </a:lvl1pPr>
          </a:lstStyle>
          <a:p>
            <a:r>
              <a:rPr lang="en-GB" b="1" noProof="0" dirty="0"/>
              <a:t>Freshwater use</a:t>
            </a:r>
          </a:p>
          <a:p>
            <a:r>
              <a:rPr lang="en-GB" noProof="0" dirty="0"/>
              <a:t>We need freshwater for drinking, sanitation, agriculture, electricity generation,…</a:t>
            </a:r>
          </a:p>
          <a:p>
            <a:r>
              <a:rPr lang="en-GB" noProof="0" dirty="0"/>
              <a:t>What is the amount of WATER DAILY USED by a European citizen, on average?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1807FF-DC93-4041-2658-BDB3C692B198}"/>
              </a:ext>
            </a:extLst>
          </p:cNvPr>
          <p:cNvSpPr txBox="1"/>
          <p:nvPr/>
        </p:nvSpPr>
        <p:spPr>
          <a:xfrm>
            <a:off x="627144" y="4406900"/>
            <a:ext cx="8516855" cy="5232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GB" noProof="0" dirty="0">
                <a:latin typeface="Trebuchet MS" panose="020B0603020202020204" pitchFamily="34" charset="0"/>
              </a:rPr>
              <a:t>To know more:</a:t>
            </a:r>
          </a:p>
          <a:p>
            <a:r>
              <a:rPr lang="en-GB" b="1" noProof="0" dirty="0">
                <a:latin typeface="Trebuchet MS" panose="020B0603020202020204" pitchFamily="34" charset="0"/>
                <a:hlinkClick r:id="rId2"/>
              </a:rPr>
              <a:t>https://madeblue.org/en/how-much-water-do-you-use-per-day/</a:t>
            </a:r>
            <a:endParaRPr lang="en-GB" b="1" noProof="0" dirty="0"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68456-BEDF-0BA4-DBC6-71CC8C4DC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4CC372-6F6F-1DE1-3250-5FB287943018}"/>
              </a:ext>
            </a:extLst>
          </p:cNvPr>
          <p:cNvSpPr txBox="1"/>
          <p:nvPr/>
        </p:nvSpPr>
        <p:spPr>
          <a:xfrm>
            <a:off x="1211344" y="2111243"/>
            <a:ext cx="5338800" cy="323165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Rainwater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50D939-C122-9813-24D3-2FD97DA13EB8}"/>
              </a:ext>
            </a:extLst>
          </p:cNvPr>
          <p:cNvSpPr txBox="1"/>
          <p:nvPr/>
        </p:nvSpPr>
        <p:spPr>
          <a:xfrm>
            <a:off x="1211344" y="2664416"/>
            <a:ext cx="5338800" cy="32316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Greywater (shower, tap and washing machine drains)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714E07-310C-0952-C64B-638F64E2B1D6}"/>
              </a:ext>
            </a:extLst>
          </p:cNvPr>
          <p:cNvSpPr txBox="1"/>
          <p:nvPr/>
        </p:nvSpPr>
        <p:spPr>
          <a:xfrm>
            <a:off x="1211344" y="3217589"/>
            <a:ext cx="5338800" cy="32316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Reclaimed water (wastewater treatment plant effluents)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195B38-97E2-6E2C-0FBD-3A3BC68F7AC8}"/>
              </a:ext>
            </a:extLst>
          </p:cNvPr>
          <p:cNvSpPr txBox="1"/>
          <p:nvPr/>
        </p:nvSpPr>
        <p:spPr>
          <a:xfrm>
            <a:off x="1211344" y="3770761"/>
            <a:ext cx="5338800" cy="323165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All of these streams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DBF125-12FF-4281-BE28-3EACBD9446C8}"/>
              </a:ext>
            </a:extLst>
          </p:cNvPr>
          <p:cNvSpPr txBox="1"/>
          <p:nvPr/>
        </p:nvSpPr>
        <p:spPr>
          <a:xfrm>
            <a:off x="627145" y="1244272"/>
            <a:ext cx="8026998" cy="5539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>
                <a:latin typeface="Trebuchet MS" panose="020B0603020202020204" pitchFamily="34" charset="0"/>
              </a:defRPr>
            </a:lvl1pPr>
          </a:lstStyle>
          <a:p>
            <a:r>
              <a:rPr lang="en-GB" b="1" noProof="0" dirty="0"/>
              <a:t>Water management</a:t>
            </a:r>
          </a:p>
          <a:p>
            <a:r>
              <a:rPr lang="en-GB" noProof="0" dirty="0"/>
              <a:t>Which of these streams could be considered UNCONVENTIONAL WATER RESOURCES?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422000-2307-2AA2-8E54-71400997A069}"/>
              </a:ext>
            </a:extLst>
          </p:cNvPr>
          <p:cNvSpPr txBox="1"/>
          <p:nvPr/>
        </p:nvSpPr>
        <p:spPr>
          <a:xfrm>
            <a:off x="627144" y="4406900"/>
            <a:ext cx="8516855" cy="5232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GB" noProof="0" dirty="0">
                <a:latin typeface="Trebuchet MS" panose="020B0603020202020204" pitchFamily="34" charset="0"/>
              </a:rPr>
              <a:t>To know more:</a:t>
            </a:r>
          </a:p>
          <a:p>
            <a:r>
              <a:rPr lang="en-GB" b="1" noProof="0" dirty="0">
                <a:solidFill>
                  <a:schemeClr val="accent1"/>
                </a:solidFill>
                <a:hlinkClick r:id="rId2"/>
              </a:rPr>
              <a:t>https://www.iwa-network.org/</a:t>
            </a:r>
            <a:endParaRPr lang="en-GB" b="1" u="sng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9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2" grpId="1" animBg="1"/>
      <p:bldP spid="12" grpId="2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AE54F-DB37-0ACB-80F4-F5CDDA3F3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C1949D-ECAA-6346-DCE0-009C36ED9C8C}"/>
              </a:ext>
            </a:extLst>
          </p:cNvPr>
          <p:cNvSpPr txBox="1"/>
          <p:nvPr/>
        </p:nvSpPr>
        <p:spPr>
          <a:xfrm>
            <a:off x="1211344" y="2111243"/>
            <a:ext cx="5338800" cy="323165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Personal care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5E4A55-DBB6-4580-2D22-5A37E484692D}"/>
              </a:ext>
            </a:extLst>
          </p:cNvPr>
          <p:cNvSpPr txBox="1"/>
          <p:nvPr/>
        </p:nvSpPr>
        <p:spPr>
          <a:xfrm>
            <a:off x="1211344" y="2664416"/>
            <a:ext cx="5338800" cy="32316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Plant irrigation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BF32CE2-696D-31EA-1EB6-A6F428AD173A}"/>
              </a:ext>
            </a:extLst>
          </p:cNvPr>
          <p:cNvSpPr txBox="1"/>
          <p:nvPr/>
        </p:nvSpPr>
        <p:spPr>
          <a:xfrm>
            <a:off x="1211344" y="3217589"/>
            <a:ext cx="5338800" cy="32316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Toilet flushing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661478-63C3-850B-D2EA-B3EAF6AE5DB5}"/>
              </a:ext>
            </a:extLst>
          </p:cNvPr>
          <p:cNvSpPr txBox="1"/>
          <p:nvPr/>
        </p:nvSpPr>
        <p:spPr>
          <a:xfrm>
            <a:off x="1211344" y="3770761"/>
            <a:ext cx="5338800" cy="323165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Dish washing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B4B1B3-E367-9CFC-4913-BB7C520ECCBB}"/>
              </a:ext>
            </a:extLst>
          </p:cNvPr>
          <p:cNvSpPr txBox="1"/>
          <p:nvPr/>
        </p:nvSpPr>
        <p:spPr>
          <a:xfrm>
            <a:off x="627145" y="1244272"/>
            <a:ext cx="8026998" cy="5539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>
                <a:latin typeface="Trebuchet MS" panose="020B0603020202020204" pitchFamily="34" charset="0"/>
              </a:defRPr>
            </a:lvl1pPr>
          </a:lstStyle>
          <a:p>
            <a:r>
              <a:rPr lang="en-GB" b="1" noProof="0" dirty="0"/>
              <a:t>Water management</a:t>
            </a:r>
          </a:p>
          <a:p>
            <a:r>
              <a:rPr lang="en-GB" noProof="0" dirty="0"/>
              <a:t>Which of these needs could be satisfied by GREYWATER REUSE?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BB661D-C864-44D8-D73F-9B8E20947356}"/>
              </a:ext>
            </a:extLst>
          </p:cNvPr>
          <p:cNvSpPr txBox="1"/>
          <p:nvPr/>
        </p:nvSpPr>
        <p:spPr>
          <a:xfrm>
            <a:off x="627144" y="4406900"/>
            <a:ext cx="8516855" cy="5232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GB" noProof="0" dirty="0">
                <a:latin typeface="Trebuchet MS" panose="020B0603020202020204" pitchFamily="34" charset="0"/>
              </a:rPr>
              <a:t>To know more:</a:t>
            </a:r>
          </a:p>
          <a:p>
            <a:r>
              <a:rPr lang="en-GB" b="1" noProof="0" dirty="0">
                <a:solidFill>
                  <a:schemeClr val="accent1"/>
                </a:solidFill>
                <a:hlinkClick r:id="rId2"/>
              </a:rPr>
              <a:t>https://www.iwa-network.org/</a:t>
            </a:r>
            <a:endParaRPr lang="en-GB" b="1" u="sng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7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4BBDFB-7789-AEF1-8B61-77EF9AEB13B0}"/>
              </a:ext>
            </a:extLst>
          </p:cNvPr>
          <p:cNvSpPr txBox="1"/>
          <p:nvPr/>
        </p:nvSpPr>
        <p:spPr>
          <a:xfrm>
            <a:off x="1211344" y="2343491"/>
            <a:ext cx="5337017" cy="323165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Less than 20 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3A019BB-2BA1-805F-EA2C-FF4308BCE1F1}"/>
              </a:ext>
            </a:extLst>
          </p:cNvPr>
          <p:cNvSpPr txBox="1"/>
          <p:nvPr/>
        </p:nvSpPr>
        <p:spPr>
          <a:xfrm>
            <a:off x="1211344" y="2895720"/>
            <a:ext cx="5337017" cy="32316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312 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E9D781-A720-D0D5-9290-B9D06DDF749D}"/>
              </a:ext>
            </a:extLst>
          </p:cNvPr>
          <p:cNvSpPr txBox="1"/>
          <p:nvPr/>
        </p:nvSpPr>
        <p:spPr>
          <a:xfrm>
            <a:off x="1211343" y="3447949"/>
            <a:ext cx="5337017" cy="32316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About 1,500 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5B40B1-7FA4-AC0A-073D-6886764293FB}"/>
              </a:ext>
            </a:extLst>
          </p:cNvPr>
          <p:cNvSpPr txBox="1"/>
          <p:nvPr/>
        </p:nvSpPr>
        <p:spPr>
          <a:xfrm>
            <a:off x="1211343" y="4000179"/>
            <a:ext cx="5337017" cy="323165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More than 8,000 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E842D7-1920-DB82-C5AA-08B2C6528627}"/>
              </a:ext>
            </a:extLst>
          </p:cNvPr>
          <p:cNvSpPr txBox="1"/>
          <p:nvPr/>
        </p:nvSpPr>
        <p:spPr>
          <a:xfrm>
            <a:off x="627144" y="1244272"/>
            <a:ext cx="8040061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>
                <a:latin typeface="Trebuchet MS" panose="020B0603020202020204" pitchFamily="34" charset="0"/>
              </a:defRPr>
            </a:lvl1pPr>
          </a:lstStyle>
          <a:p>
            <a:r>
              <a:rPr lang="en-GB" b="1" noProof="0" dirty="0"/>
              <a:t>Water saving</a:t>
            </a:r>
          </a:p>
          <a:p>
            <a:r>
              <a:rPr lang="en-GB" dirty="0"/>
              <a:t>The first step towards circular and sustainable water management is water saving, introducing less of this resource into the cycle and encouraging circular pathways.</a:t>
            </a:r>
          </a:p>
          <a:p>
            <a:r>
              <a:rPr lang="en-GB" noProof="0" dirty="0"/>
              <a:t>What is the amount of WATER YEARLY WASTED by a tap leaking a drop of water per second?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F96140E-1D5D-FBDC-9B2D-4FA53F0BAFED}"/>
              </a:ext>
            </a:extLst>
          </p:cNvPr>
          <p:cNvSpPr txBox="1"/>
          <p:nvPr/>
        </p:nvSpPr>
        <p:spPr>
          <a:xfrm>
            <a:off x="627144" y="4406900"/>
            <a:ext cx="8516855" cy="5232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GB" noProof="0" dirty="0">
                <a:latin typeface="Trebuchet MS" panose="020B0603020202020204" pitchFamily="34" charset="0"/>
              </a:rPr>
              <a:t>To know more:</a:t>
            </a:r>
          </a:p>
          <a:p>
            <a:r>
              <a:rPr lang="en-GB" b="1" noProof="0" dirty="0">
                <a:latin typeface="Trebuchet MS" panose="020B0603020202020204" pitchFamily="34" charset="0"/>
              </a:rPr>
              <a:t>1 drop/s = 0,00005 L/s * 60 s/min * 60min/h * 24h/d * 365d/y = 1,577 L/y</a:t>
            </a:r>
          </a:p>
        </p:txBody>
      </p:sp>
    </p:spTree>
    <p:extLst>
      <p:ext uri="{BB962C8B-B14F-4D97-AF65-F5344CB8AC3E}">
        <p14:creationId xmlns:p14="http://schemas.microsoft.com/office/powerpoint/2010/main" val="10187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D7791-9DA1-8308-A2FD-C11316955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642193-6894-2170-F888-C3455829EABD}"/>
              </a:ext>
            </a:extLst>
          </p:cNvPr>
          <p:cNvSpPr txBox="1"/>
          <p:nvPr/>
        </p:nvSpPr>
        <p:spPr>
          <a:xfrm>
            <a:off x="1211344" y="2111243"/>
            <a:ext cx="5338800" cy="323165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Taking a shower instead of a bath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E0F579-8BED-B71D-5058-D54BEF1DE4E7}"/>
              </a:ext>
            </a:extLst>
          </p:cNvPr>
          <p:cNvSpPr txBox="1"/>
          <p:nvPr/>
        </p:nvSpPr>
        <p:spPr>
          <a:xfrm>
            <a:off x="1211344" y="2664416"/>
            <a:ext cx="5338800" cy="32316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Rinsing dishes before placing them in the dishwasher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7E9BBB6-F624-708F-5510-4F1A1258022F}"/>
              </a:ext>
            </a:extLst>
          </p:cNvPr>
          <p:cNvSpPr txBox="1"/>
          <p:nvPr/>
        </p:nvSpPr>
        <p:spPr>
          <a:xfrm>
            <a:off x="1211344" y="3217589"/>
            <a:ext cx="5338800" cy="32316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Using double flush toilet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98108A8-FBBD-BC45-952C-726E98D87610}"/>
              </a:ext>
            </a:extLst>
          </p:cNvPr>
          <p:cNvSpPr txBox="1"/>
          <p:nvPr/>
        </p:nvSpPr>
        <p:spPr>
          <a:xfrm>
            <a:off x="1211344" y="3770761"/>
            <a:ext cx="5338800" cy="323165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Avoiding useless water flowing in personal care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44A00A-C1BE-827A-7E86-C6BBEAAA0FD8}"/>
              </a:ext>
            </a:extLst>
          </p:cNvPr>
          <p:cNvSpPr txBox="1"/>
          <p:nvPr/>
        </p:nvSpPr>
        <p:spPr>
          <a:xfrm>
            <a:off x="627145" y="1244272"/>
            <a:ext cx="8026998" cy="5539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>
                <a:latin typeface="Trebuchet MS" panose="020B0603020202020204" pitchFamily="34" charset="0"/>
              </a:defRPr>
            </a:lvl1pPr>
          </a:lstStyle>
          <a:p>
            <a:r>
              <a:rPr lang="en-GB" b="1" noProof="0" dirty="0"/>
              <a:t>Water saving</a:t>
            </a:r>
          </a:p>
          <a:p>
            <a:r>
              <a:rPr lang="en-GB" noProof="0" dirty="0"/>
              <a:t>Which of these action is NOT A GOOD PRACTICE for water saving?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E2258F-4D76-D225-4298-AE35E4D24967}"/>
              </a:ext>
            </a:extLst>
          </p:cNvPr>
          <p:cNvSpPr txBox="1"/>
          <p:nvPr/>
        </p:nvSpPr>
        <p:spPr>
          <a:xfrm>
            <a:off x="627144" y="4406900"/>
            <a:ext cx="8516855" cy="5232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GB" noProof="0" dirty="0">
                <a:latin typeface="Trebuchet MS" panose="020B0603020202020204" pitchFamily="34" charset="0"/>
              </a:rPr>
              <a:t>To know more:</a:t>
            </a:r>
          </a:p>
          <a:p>
            <a:r>
              <a:rPr lang="en-GB" b="1" u="sng" noProof="0" dirty="0">
                <a:solidFill>
                  <a:schemeClr val="accent1"/>
                </a:solidFill>
              </a:rPr>
              <a:t>https://watereurope.eu/wp-content/uploads/2023/11/WE-Water-Vision-2023_online.pdf</a:t>
            </a:r>
          </a:p>
        </p:txBody>
      </p:sp>
    </p:spTree>
    <p:extLst>
      <p:ext uri="{BB962C8B-B14F-4D97-AF65-F5344CB8AC3E}">
        <p14:creationId xmlns:p14="http://schemas.microsoft.com/office/powerpoint/2010/main" val="12405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0B8B6-AD52-8D56-BAE9-59588A10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2B2775-67DC-1B40-30ED-3B9E1CEB2E7A}"/>
              </a:ext>
            </a:extLst>
          </p:cNvPr>
          <p:cNvSpPr txBox="1"/>
          <p:nvPr/>
        </p:nvSpPr>
        <p:spPr>
          <a:xfrm>
            <a:off x="1211344" y="2111243"/>
            <a:ext cx="5338800" cy="323165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Letting the water run when washing hands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DE111A7-3A3C-8386-B1EA-1345B2361CB2}"/>
              </a:ext>
            </a:extLst>
          </p:cNvPr>
          <p:cNvSpPr txBox="1"/>
          <p:nvPr/>
        </p:nvSpPr>
        <p:spPr>
          <a:xfrm>
            <a:off x="1211344" y="2664416"/>
            <a:ext cx="5338800" cy="32316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Watering plants at noon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598ED38-23C1-0C5B-B5E6-A38F248CE1A2}"/>
              </a:ext>
            </a:extLst>
          </p:cNvPr>
          <p:cNvSpPr txBox="1"/>
          <p:nvPr/>
        </p:nvSpPr>
        <p:spPr>
          <a:xfrm>
            <a:off x="1211344" y="3217589"/>
            <a:ext cx="5338800" cy="32316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Washing the car every day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81C8DDF-0EC2-AA98-A36B-7D82E6A7E23E}"/>
              </a:ext>
            </a:extLst>
          </p:cNvPr>
          <p:cNvSpPr txBox="1"/>
          <p:nvPr/>
        </p:nvSpPr>
        <p:spPr>
          <a:xfrm>
            <a:off x="1211344" y="3770761"/>
            <a:ext cx="5338800" cy="323165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Using dishwashers and washing machines only fully loaded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B98322-2D04-1BB5-8884-60C50ACB442D}"/>
              </a:ext>
            </a:extLst>
          </p:cNvPr>
          <p:cNvSpPr txBox="1"/>
          <p:nvPr/>
        </p:nvSpPr>
        <p:spPr>
          <a:xfrm>
            <a:off x="627145" y="1244272"/>
            <a:ext cx="8026998" cy="5539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>
                <a:latin typeface="Trebuchet MS" panose="020B0603020202020204" pitchFamily="34" charset="0"/>
              </a:defRPr>
            </a:lvl1pPr>
          </a:lstStyle>
          <a:p>
            <a:r>
              <a:rPr lang="en-GB" b="1" noProof="0" dirty="0"/>
              <a:t>Water saving</a:t>
            </a:r>
          </a:p>
          <a:p>
            <a:r>
              <a:rPr lang="en-GB" noProof="0" dirty="0"/>
              <a:t>Which of these action is considered A GOOD PRACTICE for water saving?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379B41-5C63-B92B-0BA1-02B9E12D4219}"/>
              </a:ext>
            </a:extLst>
          </p:cNvPr>
          <p:cNvSpPr txBox="1"/>
          <p:nvPr/>
        </p:nvSpPr>
        <p:spPr>
          <a:xfrm>
            <a:off x="627144" y="4406900"/>
            <a:ext cx="8516855" cy="5232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GB" noProof="0" dirty="0">
                <a:latin typeface="Trebuchet MS" panose="020B0603020202020204" pitchFamily="34" charset="0"/>
              </a:rPr>
              <a:t>To know more:</a:t>
            </a:r>
          </a:p>
          <a:p>
            <a:r>
              <a:rPr lang="en-GB" b="1" u="sng" noProof="0" dirty="0">
                <a:solidFill>
                  <a:schemeClr val="accent1"/>
                </a:solidFill>
              </a:rPr>
              <a:t>https://watereurope.eu/wp-content/uploads/2023/11/WE-Water-Vision-2023_online.pdf</a:t>
            </a:r>
          </a:p>
        </p:txBody>
      </p:sp>
    </p:spTree>
    <p:extLst>
      <p:ext uri="{BB962C8B-B14F-4D97-AF65-F5344CB8AC3E}">
        <p14:creationId xmlns:p14="http://schemas.microsoft.com/office/powerpoint/2010/main" val="163698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4BBDFB-7789-AEF1-8B61-77EF9AEB13B0}"/>
              </a:ext>
            </a:extLst>
          </p:cNvPr>
          <p:cNvSpPr txBox="1"/>
          <p:nvPr/>
        </p:nvSpPr>
        <p:spPr>
          <a:xfrm>
            <a:off x="1211344" y="1993704"/>
            <a:ext cx="5338800" cy="323165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Turning off the tap when washing teeth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3A019BB-2BA1-805F-EA2C-FF4308BCE1F1}"/>
              </a:ext>
            </a:extLst>
          </p:cNvPr>
          <p:cNvSpPr txBox="1"/>
          <p:nvPr/>
        </p:nvSpPr>
        <p:spPr>
          <a:xfrm>
            <a:off x="1211344" y="2549981"/>
            <a:ext cx="5338800" cy="32316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Turning off the tap while shaving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E9D781-A720-D0D5-9290-B9D06DDF749D}"/>
              </a:ext>
            </a:extLst>
          </p:cNvPr>
          <p:cNvSpPr txBox="1"/>
          <p:nvPr/>
        </p:nvSpPr>
        <p:spPr>
          <a:xfrm>
            <a:off x="1211344" y="3106258"/>
            <a:ext cx="5338800" cy="32316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Using double flush toilet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5B40B1-7FA4-AC0A-073D-6886764293FB}"/>
              </a:ext>
            </a:extLst>
          </p:cNvPr>
          <p:cNvSpPr txBox="1"/>
          <p:nvPr/>
        </p:nvSpPr>
        <p:spPr>
          <a:xfrm>
            <a:off x="1211344" y="3657467"/>
            <a:ext cx="5338800" cy="553998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500" dirty="0">
                <a:latin typeface="Trebuchet MS" panose="020B0603020202020204" pitchFamily="34" charset="0"/>
              </a:rPr>
              <a:t>Washing fruit and vegetables by soaking instead of using running water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928BBD-8A8E-7E56-F3F6-DBFEC6E85333}"/>
              </a:ext>
            </a:extLst>
          </p:cNvPr>
          <p:cNvSpPr txBox="1"/>
          <p:nvPr/>
        </p:nvSpPr>
        <p:spPr>
          <a:xfrm>
            <a:off x="627144" y="4406900"/>
            <a:ext cx="8516855" cy="5232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GB" noProof="0" dirty="0">
                <a:latin typeface="Trebuchet MS" panose="020B0603020202020204" pitchFamily="34" charset="0"/>
              </a:rPr>
              <a:t>To know more:</a:t>
            </a:r>
          </a:p>
          <a:p>
            <a:r>
              <a:rPr lang="en-GB" b="1" u="sng" noProof="0" dirty="0">
                <a:solidFill>
                  <a:schemeClr val="accent1"/>
                </a:solidFill>
              </a:rPr>
              <a:t>https://watereurope.eu/wp-content/uploads/2023/11/WE-Water-Vision-2023_online.pdf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F47DBC-9926-66E0-8163-C2E239D3CDFA}"/>
              </a:ext>
            </a:extLst>
          </p:cNvPr>
          <p:cNvSpPr txBox="1"/>
          <p:nvPr/>
        </p:nvSpPr>
        <p:spPr>
          <a:xfrm>
            <a:off x="627145" y="1244272"/>
            <a:ext cx="8026998" cy="5539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>
                <a:latin typeface="Trebuchet MS" panose="020B0603020202020204" pitchFamily="34" charset="0"/>
              </a:defRPr>
            </a:lvl1pPr>
          </a:lstStyle>
          <a:p>
            <a:r>
              <a:rPr lang="en-GB" b="1" noProof="0" dirty="0"/>
              <a:t>Water saving</a:t>
            </a:r>
          </a:p>
          <a:p>
            <a:r>
              <a:rPr lang="en-GB" dirty="0"/>
              <a:t>Which of these good practices could grant the HIGHER DAILY WATER SAVING?</a:t>
            </a:r>
          </a:p>
        </p:txBody>
      </p:sp>
    </p:spTree>
    <p:extLst>
      <p:ext uri="{BB962C8B-B14F-4D97-AF65-F5344CB8AC3E}">
        <p14:creationId xmlns:p14="http://schemas.microsoft.com/office/powerpoint/2010/main" val="121428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8BC93-F943-EDB1-D932-4B99A2EB1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933B16-74C6-D99E-F03F-3055A79C9829}"/>
              </a:ext>
            </a:extLst>
          </p:cNvPr>
          <p:cNvSpPr txBox="1"/>
          <p:nvPr/>
        </p:nvSpPr>
        <p:spPr>
          <a:xfrm>
            <a:off x="1211344" y="2166829"/>
            <a:ext cx="5338800" cy="323165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>
                <a:latin typeface="Trebuchet MS" panose="020B0603020202020204" pitchFamily="34" charset="0"/>
              </a:rPr>
              <a:t>2 L</a:t>
            </a:r>
            <a:endParaRPr lang="en-GB" sz="1500" noProof="0" dirty="0">
              <a:latin typeface="Trebuchet MS" panose="020B0603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879061-DD1A-C185-FDAA-71B67A88F967}"/>
              </a:ext>
            </a:extLst>
          </p:cNvPr>
          <p:cNvSpPr txBox="1"/>
          <p:nvPr/>
        </p:nvSpPr>
        <p:spPr>
          <a:xfrm>
            <a:off x="1211344" y="2723106"/>
            <a:ext cx="5338800" cy="32316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About 10 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F2ABE5-D253-08F7-CB43-0A8EB234DBFE}"/>
              </a:ext>
            </a:extLst>
          </p:cNvPr>
          <p:cNvSpPr txBox="1"/>
          <p:nvPr/>
        </p:nvSpPr>
        <p:spPr>
          <a:xfrm>
            <a:off x="1211344" y="3324262"/>
            <a:ext cx="5338800" cy="32316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Up to 20 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61B9FF9-F8EE-672A-70FA-3DC3949577E3}"/>
              </a:ext>
            </a:extLst>
          </p:cNvPr>
          <p:cNvSpPr txBox="1"/>
          <p:nvPr/>
        </p:nvSpPr>
        <p:spPr>
          <a:xfrm>
            <a:off x="1211344" y="3946008"/>
            <a:ext cx="5338800" cy="323165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More than 30 L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430328-668C-103B-BFCC-423B6DA5FDD5}"/>
              </a:ext>
            </a:extLst>
          </p:cNvPr>
          <p:cNvSpPr txBox="1"/>
          <p:nvPr/>
        </p:nvSpPr>
        <p:spPr>
          <a:xfrm>
            <a:off x="627144" y="4406900"/>
            <a:ext cx="8516855" cy="5232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GB" noProof="0" dirty="0">
                <a:latin typeface="Trebuchet MS" panose="020B0603020202020204" pitchFamily="34" charset="0"/>
              </a:rPr>
              <a:t>To know more:</a:t>
            </a:r>
          </a:p>
          <a:p>
            <a:r>
              <a:rPr lang="en-GB" b="1" u="sng" noProof="0" dirty="0">
                <a:solidFill>
                  <a:schemeClr val="accent1"/>
                </a:solidFill>
              </a:rPr>
              <a:t>https://watereurope.eu/wp-content/uploads/2023/11/WE-Water-Vision-2023_online.pdf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748819-1DAF-7E79-D2C1-179CA892B532}"/>
              </a:ext>
            </a:extLst>
          </p:cNvPr>
          <p:cNvSpPr txBox="1"/>
          <p:nvPr/>
        </p:nvSpPr>
        <p:spPr>
          <a:xfrm>
            <a:off x="627145" y="1244272"/>
            <a:ext cx="8026998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>
                <a:latin typeface="Trebuchet MS" panose="020B0603020202020204" pitchFamily="34" charset="0"/>
              </a:defRPr>
            </a:lvl1pPr>
          </a:lstStyle>
          <a:p>
            <a:r>
              <a:rPr lang="en-GB" b="1" noProof="0" dirty="0"/>
              <a:t>Water saving</a:t>
            </a:r>
          </a:p>
          <a:p>
            <a:r>
              <a:rPr lang="en-US" dirty="0"/>
              <a:t>How many liters of water could you save by recovering cold water while waiting for hot water for your shower?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90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4BBDFB-7789-AEF1-8B61-77EF9AEB13B0}"/>
              </a:ext>
            </a:extLst>
          </p:cNvPr>
          <p:cNvSpPr txBox="1"/>
          <p:nvPr/>
        </p:nvSpPr>
        <p:spPr>
          <a:xfrm>
            <a:off x="1211348" y="2111244"/>
            <a:ext cx="5337017" cy="323165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No more than 30%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3A019BB-2BA1-805F-EA2C-FF4308BCE1F1}"/>
              </a:ext>
            </a:extLst>
          </p:cNvPr>
          <p:cNvSpPr txBox="1"/>
          <p:nvPr/>
        </p:nvSpPr>
        <p:spPr>
          <a:xfrm>
            <a:off x="1211346" y="2664416"/>
            <a:ext cx="5337017" cy="32316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Up to 50%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E9D781-A720-D0D5-9290-B9D06DDF749D}"/>
              </a:ext>
            </a:extLst>
          </p:cNvPr>
          <p:cNvSpPr txBox="1"/>
          <p:nvPr/>
        </p:nvSpPr>
        <p:spPr>
          <a:xfrm>
            <a:off x="1211345" y="3217588"/>
            <a:ext cx="5337017" cy="32316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Up to 70%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5B40B1-7FA4-AC0A-073D-6886764293FB}"/>
              </a:ext>
            </a:extLst>
          </p:cNvPr>
          <p:cNvSpPr txBox="1"/>
          <p:nvPr/>
        </p:nvSpPr>
        <p:spPr>
          <a:xfrm>
            <a:off x="1211344" y="3770761"/>
            <a:ext cx="5337017" cy="323165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More than 90%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A608A0-DCF6-68D6-700B-36D08F1916BF}"/>
              </a:ext>
            </a:extLst>
          </p:cNvPr>
          <p:cNvSpPr txBox="1"/>
          <p:nvPr/>
        </p:nvSpPr>
        <p:spPr>
          <a:xfrm>
            <a:off x="627144" y="4406900"/>
            <a:ext cx="8516855" cy="5232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GB" noProof="0" dirty="0">
                <a:latin typeface="Trebuchet MS" panose="020B0603020202020204" pitchFamily="34" charset="0"/>
              </a:rPr>
              <a:t>To know more:</a:t>
            </a:r>
          </a:p>
          <a:p>
            <a:r>
              <a:rPr lang="en-GB" b="1" u="sng" noProof="0" dirty="0">
                <a:solidFill>
                  <a:schemeClr val="accent1"/>
                </a:solidFill>
              </a:rPr>
              <a:t>https://watereurope.eu/wp-content/uploads/2023/11/WE-Water-Vision-2023_online.pdf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B96C67-FD46-77C4-1074-ED418C3F08AE}"/>
              </a:ext>
            </a:extLst>
          </p:cNvPr>
          <p:cNvSpPr txBox="1"/>
          <p:nvPr/>
        </p:nvSpPr>
        <p:spPr>
          <a:xfrm>
            <a:off x="627145" y="1244272"/>
            <a:ext cx="8026998" cy="5539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>
                <a:latin typeface="Trebuchet MS" panose="020B0603020202020204" pitchFamily="34" charset="0"/>
              </a:defRPr>
            </a:lvl1pPr>
          </a:lstStyle>
          <a:p>
            <a:r>
              <a:rPr lang="en-GB" b="1" noProof="0" dirty="0"/>
              <a:t>Water saving</a:t>
            </a:r>
          </a:p>
          <a:p>
            <a:r>
              <a:rPr lang="en-GB" dirty="0"/>
              <a:t>How much water could you save taking A SHOWER INSTEAD OF A BATH?</a:t>
            </a:r>
          </a:p>
        </p:txBody>
      </p:sp>
    </p:spTree>
    <p:extLst>
      <p:ext uri="{BB962C8B-B14F-4D97-AF65-F5344CB8AC3E}">
        <p14:creationId xmlns:p14="http://schemas.microsoft.com/office/powerpoint/2010/main" val="21617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text, snímka obrazovky, písmo, logo&#10;&#10;Automaticky generovaný popis">
            <a:extLst>
              <a:ext uri="{FF2B5EF4-FFF2-40B4-BE49-F238E27FC236}">
                <a16:creationId xmlns:a16="http://schemas.microsoft.com/office/drawing/2014/main" id="{26F86AEE-14EB-550C-2647-DD03C226F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Pravouholník 4">
            <a:extLst>
              <a:ext uri="{FF2B5EF4-FFF2-40B4-BE49-F238E27FC236}">
                <a16:creationId xmlns:a16="http://schemas.microsoft.com/office/drawing/2014/main" id="{A370B733-D568-80D6-2D48-A541764FB47A}"/>
              </a:ext>
            </a:extLst>
          </p:cNvPr>
          <p:cNvSpPr/>
          <p:nvPr/>
        </p:nvSpPr>
        <p:spPr>
          <a:xfrm>
            <a:off x="2983832" y="1049154"/>
            <a:ext cx="1732547" cy="606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3" name="Obrázok 2" descr="Obrázok, na ktorom je text, písmo, grafika, logo&#10;&#10;Obsah vygenerovaný pomocou AI môže byť nesprávny.">
            <a:extLst>
              <a:ext uri="{FF2B5EF4-FFF2-40B4-BE49-F238E27FC236}">
                <a16:creationId xmlns:a16="http://schemas.microsoft.com/office/drawing/2014/main" id="{45F030CC-D386-0130-2A04-AD0DAD7DA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245" y="1185333"/>
            <a:ext cx="1712630" cy="41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5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C15A5-A8B0-AD45-DE0B-E8313A70B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147D09-0E4C-0CCF-CA08-C783D0852F99}"/>
              </a:ext>
            </a:extLst>
          </p:cNvPr>
          <p:cNvSpPr txBox="1"/>
          <p:nvPr/>
        </p:nvSpPr>
        <p:spPr>
          <a:xfrm>
            <a:off x="627145" y="1602254"/>
            <a:ext cx="7920000" cy="1938992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GB" sz="1500" b="1" noProof="0" dirty="0">
                <a:latin typeface="Trebuchet MS" panose="020B0603020202020204" pitchFamily="34" charset="0"/>
              </a:rPr>
              <a:t>Why talk about water and its conservation?</a:t>
            </a:r>
          </a:p>
          <a:p>
            <a:endParaRPr lang="en-GB" sz="1500" noProof="0" dirty="0">
              <a:latin typeface="Trebuchet MS" panose="020B0603020202020204" pitchFamily="34" charset="0"/>
            </a:endParaRPr>
          </a:p>
          <a:p>
            <a:r>
              <a:rPr lang="en-GB" sz="1500" noProof="0" dirty="0">
                <a:latin typeface="Trebuchet MS" panose="020B0603020202020204" pitchFamily="34" charset="0"/>
              </a:rPr>
              <a:t>Population growth and the resulting increase in consumption and waste production on a global scale place the issue of resources, including water, at the </a:t>
            </a:r>
            <a:r>
              <a:rPr lang="en-GB" sz="1500" noProof="0" dirty="0" err="1">
                <a:latin typeface="Trebuchet MS" panose="020B0603020202020204" pitchFamily="34" charset="0"/>
              </a:rPr>
              <a:t>center</a:t>
            </a:r>
            <a:r>
              <a:rPr lang="en-GB" sz="1500" noProof="0" dirty="0">
                <a:latin typeface="Trebuchet MS" panose="020B0603020202020204" pitchFamily="34" charset="0"/>
              </a:rPr>
              <a:t> of the scientific and political debate on sustainable development.</a:t>
            </a:r>
          </a:p>
          <a:p>
            <a:endParaRPr lang="en-GB" sz="1500" noProof="0" dirty="0">
              <a:latin typeface="Trebuchet MS" panose="020B0603020202020204" pitchFamily="34" charset="0"/>
            </a:endParaRPr>
          </a:p>
          <a:p>
            <a:r>
              <a:rPr lang="en-GB" sz="1500" noProof="0" dirty="0">
                <a:latin typeface="Trebuchet MS" panose="020B0603020202020204" pitchFamily="34" charset="0"/>
              </a:rPr>
              <a:t>In fact, the planet's resources are limited, as is its resilience to the impacts of human activities.</a:t>
            </a:r>
          </a:p>
        </p:txBody>
      </p:sp>
    </p:spTree>
    <p:extLst>
      <p:ext uri="{BB962C8B-B14F-4D97-AF65-F5344CB8AC3E}">
        <p14:creationId xmlns:p14="http://schemas.microsoft.com/office/powerpoint/2010/main" val="52320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716E6-CE81-8496-0637-24490DC8C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4A6A965-D27A-EB96-E0B2-0B51D410F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509" y="1430372"/>
            <a:ext cx="5658982" cy="323632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35D28E-A447-16A7-FC75-3CA2B1144728}"/>
              </a:ext>
            </a:extLst>
          </p:cNvPr>
          <p:cNvSpPr txBox="1"/>
          <p:nvPr/>
        </p:nvSpPr>
        <p:spPr>
          <a:xfrm>
            <a:off x="2202600" y="4666694"/>
            <a:ext cx="4738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noProof="0" dirty="0">
                <a:latin typeface="Trebuchet MS" panose="020B0603020202020204" pitchFamily="34" charset="0"/>
              </a:rPr>
              <a:t>Source: The United Nations World Water Development Report 2024: water for prosperity and peace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0A3A45-1905-F613-D599-A8C25667D5DC}"/>
              </a:ext>
            </a:extLst>
          </p:cNvPr>
          <p:cNvSpPr txBox="1"/>
          <p:nvPr/>
        </p:nvSpPr>
        <p:spPr>
          <a:xfrm>
            <a:off x="1635941" y="1087970"/>
            <a:ext cx="58721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500" b="1" noProof="0" dirty="0">
                <a:latin typeface="Trebuchet MS" panose="020B0603020202020204" pitchFamily="34" charset="0"/>
              </a:rPr>
              <a:t>Increase in water withdrawals for different sectors, 1960–2014</a:t>
            </a:r>
          </a:p>
        </p:txBody>
      </p:sp>
    </p:spTree>
    <p:extLst>
      <p:ext uri="{BB962C8B-B14F-4D97-AF65-F5344CB8AC3E}">
        <p14:creationId xmlns:p14="http://schemas.microsoft.com/office/powerpoint/2010/main" val="5507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E7D73-29A5-10C0-B5F5-601FCB8CF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F1B4E5D-E9FE-270E-B232-D949D1AA4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60" y="1401713"/>
            <a:ext cx="4275776" cy="3714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3E8EEE3-F432-110B-65AE-3DA3E99A45CE}"/>
              </a:ext>
            </a:extLst>
          </p:cNvPr>
          <p:cNvSpPr txBox="1"/>
          <p:nvPr/>
        </p:nvSpPr>
        <p:spPr>
          <a:xfrm>
            <a:off x="250472" y="3858047"/>
            <a:ext cx="39100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noProof="0" dirty="0">
                <a:latin typeface="Trebuchet MS" panose="020B0603020202020204" pitchFamily="34" charset="0"/>
              </a:rPr>
              <a:t>Source: United Nations website (</a:t>
            </a:r>
            <a:r>
              <a:rPr lang="en-GB" sz="800" noProof="0" dirty="0">
                <a:latin typeface="Trebuchet MS" panose="020B0603020202020204" pitchFamily="34" charset="0"/>
                <a:hlinkClick r:id="rId3"/>
              </a:rPr>
              <a:t>https://www.un.org/sustainabledevelopment/</a:t>
            </a:r>
            <a:r>
              <a:rPr lang="en-GB" sz="800" noProof="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2E19F8-0CC8-77DF-B1AF-2BA5EAE57291}"/>
              </a:ext>
            </a:extLst>
          </p:cNvPr>
          <p:cNvSpPr txBox="1"/>
          <p:nvPr/>
        </p:nvSpPr>
        <p:spPr>
          <a:xfrm>
            <a:off x="1127000" y="1087970"/>
            <a:ext cx="68900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500" b="1" noProof="0" dirty="0">
                <a:latin typeface="Trebuchet MS" panose="020B0603020202020204" pitchFamily="34" charset="0"/>
              </a:rPr>
              <a:t>The United Nations Sustainable Development goals and the focus on water</a:t>
            </a:r>
          </a:p>
        </p:txBody>
      </p:sp>
      <p:sp>
        <p:nvSpPr>
          <p:cNvPr id="6" name="Arco 5">
            <a:extLst>
              <a:ext uri="{FF2B5EF4-FFF2-40B4-BE49-F238E27FC236}">
                <a16:creationId xmlns:a16="http://schemas.microsoft.com/office/drawing/2014/main" id="{1B148456-D0CA-D100-3612-9007F6AB2EA0}"/>
              </a:ext>
            </a:extLst>
          </p:cNvPr>
          <p:cNvSpPr/>
          <p:nvPr/>
        </p:nvSpPr>
        <p:spPr>
          <a:xfrm rot="20327550">
            <a:off x="4807937" y="1604825"/>
            <a:ext cx="1080000" cy="1080000"/>
          </a:xfrm>
          <a:prstGeom prst="arc">
            <a:avLst/>
          </a:prstGeom>
          <a:ln w="28575">
            <a:solidFill>
              <a:srgbClr val="00ACD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E268CE51-AB0C-40B1-6118-B3B0FEF9D316}"/>
              </a:ext>
            </a:extLst>
          </p:cNvPr>
          <p:cNvGrpSpPr/>
          <p:nvPr/>
        </p:nvGrpSpPr>
        <p:grpSpPr>
          <a:xfrm>
            <a:off x="124096" y="1411135"/>
            <a:ext cx="5146766" cy="2468394"/>
            <a:chOff x="124096" y="1411135"/>
            <a:chExt cx="5146766" cy="2468394"/>
          </a:xfrm>
        </p:grpSpPr>
        <p:pic>
          <p:nvPicPr>
            <p:cNvPr id="3" name="Immagine 2" descr="Immagine che contiene testo, schermata, logo, Carattere&#10;&#10;Il contenuto generato dall'IA potrebbe non essere corretto.">
              <a:extLst>
                <a:ext uri="{FF2B5EF4-FFF2-40B4-BE49-F238E27FC236}">
                  <a16:creationId xmlns:a16="http://schemas.microsoft.com/office/drawing/2014/main" id="{9A01E475-B853-4C0A-D7DB-8477410E3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2941" b="9221"/>
            <a:stretch>
              <a:fillRect/>
            </a:stretch>
          </p:blipFill>
          <p:spPr>
            <a:xfrm>
              <a:off x="124096" y="1411135"/>
              <a:ext cx="5146766" cy="2468394"/>
            </a:xfrm>
            <a:prstGeom prst="rect">
              <a:avLst/>
            </a:prstGeom>
          </p:spPr>
        </p:pic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2141BD91-5648-3F84-65A9-209857F66C68}"/>
                </a:ext>
              </a:extLst>
            </p:cNvPr>
            <p:cNvGrpSpPr/>
            <p:nvPr/>
          </p:nvGrpSpPr>
          <p:grpSpPr>
            <a:xfrm>
              <a:off x="267789" y="1411135"/>
              <a:ext cx="4859379" cy="2468394"/>
              <a:chOff x="267789" y="1411135"/>
              <a:chExt cx="4859379" cy="2468394"/>
            </a:xfrm>
          </p:grpSpPr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9C1B0196-0749-2C3B-F6C7-FB79D7CD527E}"/>
                  </a:ext>
                </a:extLst>
              </p:cNvPr>
              <p:cNvSpPr/>
              <p:nvPr/>
            </p:nvSpPr>
            <p:spPr>
              <a:xfrm>
                <a:off x="267789" y="1411135"/>
                <a:ext cx="4036422" cy="2468394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E281CD7-9BF8-613E-DA47-2DD7EB00DF0C}"/>
                  </a:ext>
                </a:extLst>
              </p:cNvPr>
              <p:cNvSpPr/>
              <p:nvPr/>
            </p:nvSpPr>
            <p:spPr>
              <a:xfrm>
                <a:off x="4304211" y="2281992"/>
                <a:ext cx="822957" cy="157605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C123E8-825B-FFA6-5953-AB1BCCDA2E15}"/>
              </a:ext>
            </a:extLst>
          </p:cNvPr>
          <p:cNvSpPr txBox="1"/>
          <p:nvPr/>
        </p:nvSpPr>
        <p:spPr>
          <a:xfrm>
            <a:off x="3886200" y="4554151"/>
            <a:ext cx="210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noProof="0" dirty="0">
                <a:latin typeface="Trebuchet MS" panose="020B0603020202020204" pitchFamily="34" charset="0"/>
              </a:rPr>
              <a:t>Source: The United Nations World Water Development Report 2024: water for prosperity and peace</a:t>
            </a:r>
          </a:p>
        </p:txBody>
      </p:sp>
    </p:spTree>
    <p:extLst>
      <p:ext uri="{BB962C8B-B14F-4D97-AF65-F5344CB8AC3E}">
        <p14:creationId xmlns:p14="http://schemas.microsoft.com/office/powerpoint/2010/main" val="26376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EDF2A-805E-2269-7983-368D7D581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95CC10-0455-EBA2-9288-67D9AFCDAEBC}"/>
              </a:ext>
            </a:extLst>
          </p:cNvPr>
          <p:cNvSpPr txBox="1"/>
          <p:nvPr/>
        </p:nvSpPr>
        <p:spPr>
          <a:xfrm>
            <a:off x="627145" y="1602254"/>
            <a:ext cx="7920000" cy="2092881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/>
            <a:r>
              <a:rPr lang="en-GB" sz="1500" noProof="0" dirty="0">
                <a:solidFill>
                  <a:schemeClr val="tx1"/>
                </a:solidFill>
                <a:latin typeface="Trebuchet MS" panose="020B0603020202020204" pitchFamily="34" charset="0"/>
              </a:rPr>
              <a:t>Do you know how much water we have available on Earth? </a:t>
            </a:r>
          </a:p>
          <a:p>
            <a:pPr algn="ctr"/>
            <a:endParaRPr lang="en-GB" sz="1500" noProof="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1500" noProof="0" dirty="0">
                <a:solidFill>
                  <a:schemeClr val="tx1"/>
                </a:solidFill>
                <a:latin typeface="Trebuchet MS" panose="020B0603020202020204" pitchFamily="34" charset="0"/>
              </a:rPr>
              <a:t>And how much do you consume on average? </a:t>
            </a:r>
          </a:p>
          <a:p>
            <a:pPr algn="ctr"/>
            <a:endParaRPr lang="en-GB" sz="1500" noProof="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1500" noProof="0" dirty="0">
                <a:solidFill>
                  <a:schemeClr val="tx1"/>
                </a:solidFill>
                <a:latin typeface="Trebuchet MS" panose="020B0603020202020204" pitchFamily="34" charset="0"/>
              </a:rPr>
              <a:t>And how could you consume less?</a:t>
            </a:r>
          </a:p>
          <a:p>
            <a:pPr algn="ctr"/>
            <a:endParaRPr lang="en-GB" sz="1500" noProof="0" dirty="0">
              <a:solidFill>
                <a:srgbClr val="00ACD8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4000" b="1" noProof="0" dirty="0">
                <a:solidFill>
                  <a:srgbClr val="00ACD8"/>
                </a:solidFill>
                <a:latin typeface="Trebuchet MS" panose="020B0603020202020204" pitchFamily="34" charset="0"/>
              </a:rPr>
              <a:t>Let’s find out together!</a:t>
            </a:r>
          </a:p>
        </p:txBody>
      </p:sp>
    </p:spTree>
    <p:extLst>
      <p:ext uri="{BB962C8B-B14F-4D97-AF65-F5344CB8AC3E}">
        <p14:creationId xmlns:p14="http://schemas.microsoft.com/office/powerpoint/2010/main" val="37090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6D5A2F-3BDE-FB39-C029-1425DAB9831C}"/>
              </a:ext>
            </a:extLst>
          </p:cNvPr>
          <p:cNvSpPr txBox="1"/>
          <p:nvPr/>
        </p:nvSpPr>
        <p:spPr>
          <a:xfrm>
            <a:off x="627144" y="1244272"/>
            <a:ext cx="8040061" cy="78483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GB" sz="1500" b="1" noProof="0" dirty="0">
                <a:latin typeface="Trebuchet MS" panose="020B0603020202020204" pitchFamily="34" charset="0"/>
              </a:rPr>
              <a:t>Freshwater</a:t>
            </a:r>
          </a:p>
          <a:p>
            <a:r>
              <a:rPr lang="en-GB" sz="1500" noProof="0" dirty="0">
                <a:latin typeface="Trebuchet MS" panose="020B0603020202020204" pitchFamily="34" charset="0"/>
              </a:rPr>
              <a:t>All human activities need FRESHWATER, that is, water with less than one gram of dissolved salts per </a:t>
            </a:r>
            <a:r>
              <a:rPr lang="en-GB" sz="1500" noProof="0" dirty="0" err="1">
                <a:latin typeface="Trebuchet MS" panose="020B0603020202020204" pitchFamily="34" charset="0"/>
              </a:rPr>
              <a:t>liter</a:t>
            </a:r>
            <a:r>
              <a:rPr lang="en-GB" sz="1500" noProof="0" dirty="0">
                <a:latin typeface="Trebuchet MS" panose="020B0603020202020204" pitchFamily="34" charset="0"/>
              </a:rPr>
              <a:t>. What is the percentage of FRESHWATER AVAILABLE on our planet?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4BBDFB-7789-AEF1-8B61-77EF9AEB13B0}"/>
              </a:ext>
            </a:extLst>
          </p:cNvPr>
          <p:cNvSpPr txBox="1"/>
          <p:nvPr/>
        </p:nvSpPr>
        <p:spPr>
          <a:xfrm>
            <a:off x="1211343" y="2226278"/>
            <a:ext cx="5337017" cy="323165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Less than 1%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3A019BB-2BA1-805F-EA2C-FF4308BCE1F1}"/>
              </a:ext>
            </a:extLst>
          </p:cNvPr>
          <p:cNvSpPr txBox="1"/>
          <p:nvPr/>
        </p:nvSpPr>
        <p:spPr>
          <a:xfrm>
            <a:off x="1211344" y="2779705"/>
            <a:ext cx="5337017" cy="32316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3%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E9D781-A720-D0D5-9290-B9D06DDF749D}"/>
              </a:ext>
            </a:extLst>
          </p:cNvPr>
          <p:cNvSpPr txBox="1"/>
          <p:nvPr/>
        </p:nvSpPr>
        <p:spPr>
          <a:xfrm>
            <a:off x="1211345" y="3333132"/>
            <a:ext cx="5337017" cy="32316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33%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5B40B1-7FA4-AC0A-073D-6886764293FB}"/>
              </a:ext>
            </a:extLst>
          </p:cNvPr>
          <p:cNvSpPr txBox="1"/>
          <p:nvPr/>
        </p:nvSpPr>
        <p:spPr>
          <a:xfrm>
            <a:off x="1211344" y="3886558"/>
            <a:ext cx="5337017" cy="323165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About 50%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CA1B5EF-6ED2-845B-6896-FAA17CC7646B}"/>
              </a:ext>
            </a:extLst>
          </p:cNvPr>
          <p:cNvSpPr txBox="1"/>
          <p:nvPr/>
        </p:nvSpPr>
        <p:spPr>
          <a:xfrm>
            <a:off x="627144" y="4406900"/>
            <a:ext cx="8516855" cy="5232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GB" noProof="0" dirty="0">
                <a:latin typeface="Trebuchet MS" panose="020B0603020202020204" pitchFamily="34" charset="0"/>
              </a:rPr>
              <a:t>To know more:</a:t>
            </a:r>
          </a:p>
          <a:p>
            <a:r>
              <a:rPr lang="en-GB" b="1" u="sng" noProof="0" dirty="0">
                <a:solidFill>
                  <a:srgbClr val="0070C0"/>
                </a:solidFill>
                <a:latin typeface="Trebuchet MS" panose="020B0603020202020204" pitchFamily="34" charset="0"/>
              </a:rPr>
              <a:t>https://education.nationalgeographic.org/resource/freshwater-access/</a:t>
            </a:r>
            <a:endParaRPr lang="en-GB" b="1" u="sng" noProof="0" dirty="0">
              <a:solidFill>
                <a:srgbClr val="0070C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90C5C-53AF-C09A-4D8F-4E62BA0FD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0B65F5-973F-8A67-9ED7-35B9669602E4}"/>
              </a:ext>
            </a:extLst>
          </p:cNvPr>
          <p:cNvSpPr txBox="1"/>
          <p:nvPr/>
        </p:nvSpPr>
        <p:spPr>
          <a:xfrm>
            <a:off x="627145" y="1244272"/>
            <a:ext cx="7920000" cy="2862322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GB" sz="1500" b="1" noProof="0" dirty="0">
                <a:latin typeface="Trebuchet MS" panose="020B0603020202020204" pitchFamily="34" charset="0"/>
              </a:rPr>
              <a:t>Water stress</a:t>
            </a:r>
          </a:p>
          <a:p>
            <a:endParaRPr lang="en-GB" sz="1500" noProof="0" dirty="0">
              <a:latin typeface="Trebuchet MS" panose="020B0603020202020204" pitchFamily="34" charset="0"/>
            </a:endParaRPr>
          </a:p>
          <a:p>
            <a:r>
              <a:rPr lang="en-GB" sz="1500" noProof="0" dirty="0">
                <a:latin typeface="Trebuchet MS" panose="020B0603020202020204" pitchFamily="34" charset="0"/>
              </a:rPr>
              <a:t>High domestic, agricultural, and industrial consumption, inadequate infrastructure, climate change, and surface water contamination all contribute to WATER STRESS, that is, a situation in which the quantity of water required for human activities is greater than that available.</a:t>
            </a:r>
          </a:p>
          <a:p>
            <a:endParaRPr lang="en-GB" sz="1500" noProof="0" dirty="0">
              <a:latin typeface="Trebuchet MS" panose="020B0603020202020204" pitchFamily="34" charset="0"/>
            </a:endParaRPr>
          </a:p>
          <a:p>
            <a:r>
              <a:rPr lang="en-GB" sz="1500" noProof="0" dirty="0">
                <a:latin typeface="Trebuchet MS" panose="020B0603020202020204" pitchFamily="34" charset="0"/>
              </a:rPr>
              <a:t>A country's level of water stress can be determined by calculating the WATER STRESS INDEX (</a:t>
            </a:r>
            <a:r>
              <a:rPr lang="en-GB" sz="1500" noProof="0" dirty="0" err="1">
                <a:latin typeface="Trebuchet MS" panose="020B0603020202020204" pitchFamily="34" charset="0"/>
              </a:rPr>
              <a:t>WSI</a:t>
            </a:r>
            <a:r>
              <a:rPr lang="en-GB" sz="1500" noProof="0" dirty="0">
                <a:latin typeface="Trebuchet MS" panose="020B0603020202020204" pitchFamily="34" charset="0"/>
              </a:rPr>
              <a:t>), which compares the amount of water abstracted to the amount of available water:</a:t>
            </a:r>
          </a:p>
          <a:p>
            <a:endParaRPr lang="en-GB" sz="1500" noProof="0" dirty="0">
              <a:latin typeface="Trebuchet MS" panose="020B0603020202020204" pitchFamily="34" charset="0"/>
            </a:endParaRPr>
          </a:p>
          <a:p>
            <a:pPr algn="ctr"/>
            <a:r>
              <a:rPr lang="en-GB" sz="1500" noProof="0" dirty="0" err="1">
                <a:latin typeface="Trebuchet MS" panose="020B0603020202020204" pitchFamily="34" charset="0"/>
              </a:rPr>
              <a:t>WSI</a:t>
            </a:r>
            <a:r>
              <a:rPr lang="en-GB" sz="1500" noProof="0" dirty="0">
                <a:latin typeface="Trebuchet MS" panose="020B0603020202020204" pitchFamily="34" charset="0"/>
              </a:rPr>
              <a:t> = (amount of withdrawn freshwater/amount of available freshwater) * 100</a:t>
            </a:r>
          </a:p>
        </p:txBody>
      </p:sp>
    </p:spTree>
    <p:extLst>
      <p:ext uri="{BB962C8B-B14F-4D97-AF65-F5344CB8AC3E}">
        <p14:creationId xmlns:p14="http://schemas.microsoft.com/office/powerpoint/2010/main" val="110925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48D6F-48E9-AAAB-A501-293D5D02C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3C77E185-43EC-FAB7-D7E2-55AA9A5934F4}"/>
              </a:ext>
            </a:extLst>
          </p:cNvPr>
          <p:cNvSpPr txBox="1"/>
          <p:nvPr/>
        </p:nvSpPr>
        <p:spPr>
          <a:xfrm>
            <a:off x="1218434" y="1913440"/>
            <a:ext cx="5338800" cy="323165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Czechia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1F7068-1DD6-1F73-33DA-F4880C2C25EF}"/>
              </a:ext>
            </a:extLst>
          </p:cNvPr>
          <p:cNvSpPr txBox="1"/>
          <p:nvPr/>
        </p:nvSpPr>
        <p:spPr>
          <a:xfrm>
            <a:off x="1218434" y="2571750"/>
            <a:ext cx="5338800" cy="32316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Slovakia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44E7E8E-BB80-B451-F59B-11F2130C8F0E}"/>
              </a:ext>
            </a:extLst>
          </p:cNvPr>
          <p:cNvSpPr txBox="1"/>
          <p:nvPr/>
        </p:nvSpPr>
        <p:spPr>
          <a:xfrm>
            <a:off x="1211344" y="3230060"/>
            <a:ext cx="5338800" cy="32316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Italy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EC05B55-3087-A3AB-B8C6-DEDD42A96654}"/>
              </a:ext>
            </a:extLst>
          </p:cNvPr>
          <p:cNvSpPr txBox="1"/>
          <p:nvPr/>
        </p:nvSpPr>
        <p:spPr>
          <a:xfrm>
            <a:off x="1218435" y="3877211"/>
            <a:ext cx="5338800" cy="323165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Slovenia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C30372-2A09-26D8-0C34-7E10BE1C0A03}"/>
              </a:ext>
            </a:extLst>
          </p:cNvPr>
          <p:cNvSpPr txBox="1"/>
          <p:nvPr/>
        </p:nvSpPr>
        <p:spPr>
          <a:xfrm>
            <a:off x="627144" y="961038"/>
            <a:ext cx="5640305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>
                <a:latin typeface="Trebuchet MS" panose="020B0603020202020204" pitchFamily="34" charset="0"/>
              </a:defRPr>
            </a:lvl1pPr>
          </a:lstStyle>
          <a:p>
            <a:r>
              <a:rPr lang="en-GB" b="1" noProof="0" dirty="0"/>
              <a:t>Water Stress</a:t>
            </a:r>
          </a:p>
          <a:p>
            <a:r>
              <a:rPr lang="en-GB" noProof="0" dirty="0"/>
              <a:t>Which of these nations is affected by the HIGHER WATER STRESS INDEX, according to the European Environment Agency?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B2B8C82-6B7A-8BF5-8CF8-4E7BFE7879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0120" y="1809700"/>
            <a:ext cx="809368" cy="539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B4DDCE8-B436-D315-39B9-4F0E517FFD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0199" y="2463332"/>
            <a:ext cx="809841" cy="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562123F-A8D5-1A06-8191-D25A1530C93A}"/>
              </a:ext>
            </a:extLst>
          </p:cNvPr>
          <p:cNvPicPr>
            <a:picLocks/>
          </p:cNvPicPr>
          <p:nvPr/>
        </p:nvPicPr>
        <p:blipFill>
          <a:blip r:embed="rId4"/>
          <a:srcRect/>
          <a:stretch/>
        </p:blipFill>
        <p:spPr>
          <a:xfrm>
            <a:off x="6780522" y="3835393"/>
            <a:ext cx="810000" cy="40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B689850E-7151-6E57-5862-196AA0B58047}"/>
              </a:ext>
            </a:extLst>
          </p:cNvPr>
          <p:cNvPicPr>
            <a:picLocks/>
          </p:cNvPicPr>
          <p:nvPr/>
        </p:nvPicPr>
        <p:blipFill>
          <a:blip r:embed="rId5"/>
          <a:srcRect/>
          <a:stretch/>
        </p:blipFill>
        <p:spPr>
          <a:xfrm>
            <a:off x="6780681" y="3117122"/>
            <a:ext cx="809841" cy="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E6D4CD-34BA-93C2-5AA4-30F9C667FDAC}"/>
              </a:ext>
            </a:extLst>
          </p:cNvPr>
          <p:cNvSpPr txBox="1"/>
          <p:nvPr/>
        </p:nvSpPr>
        <p:spPr>
          <a:xfrm>
            <a:off x="627144" y="4406900"/>
            <a:ext cx="8516855" cy="5232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GB" noProof="0" dirty="0">
                <a:latin typeface="Trebuchet MS" panose="020B0603020202020204" pitchFamily="34" charset="0"/>
              </a:rPr>
              <a:t>To know more:</a:t>
            </a:r>
          </a:p>
          <a:p>
            <a:r>
              <a:rPr lang="en-GB" b="1" noProof="0" dirty="0">
                <a:latin typeface="Trebuchet MS" panose="020B0603020202020204" pitchFamily="34" charset="0"/>
                <a:hlinkClick r:id="rId6"/>
              </a:rPr>
              <a:t>https://www.eea.europa.eu</a:t>
            </a:r>
            <a:endParaRPr lang="en-GB" b="1" noProof="0" dirty="0"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A6FFC-62B2-6B25-A2AF-EDC937E91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34C575-117C-F33F-6E4B-83D97E27B4D8}"/>
              </a:ext>
            </a:extLst>
          </p:cNvPr>
          <p:cNvSpPr txBox="1"/>
          <p:nvPr/>
        </p:nvSpPr>
        <p:spPr>
          <a:xfrm>
            <a:off x="1211345" y="1917620"/>
            <a:ext cx="5337017" cy="323165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Czechia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F000DF-1B75-F121-D945-C45682D866D9}"/>
              </a:ext>
            </a:extLst>
          </p:cNvPr>
          <p:cNvSpPr txBox="1"/>
          <p:nvPr/>
        </p:nvSpPr>
        <p:spPr>
          <a:xfrm>
            <a:off x="1211344" y="2570817"/>
            <a:ext cx="5337017" cy="32316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Slovakia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35860A-0F1A-0D9D-1791-6E7297C0E9AD}"/>
              </a:ext>
            </a:extLst>
          </p:cNvPr>
          <p:cNvSpPr txBox="1"/>
          <p:nvPr/>
        </p:nvSpPr>
        <p:spPr>
          <a:xfrm>
            <a:off x="1211344" y="3224014"/>
            <a:ext cx="5337017" cy="32316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Germany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66D0EA5-F83B-8EBC-0347-11D45D597709}"/>
              </a:ext>
            </a:extLst>
          </p:cNvPr>
          <p:cNvSpPr txBox="1"/>
          <p:nvPr/>
        </p:nvSpPr>
        <p:spPr>
          <a:xfrm>
            <a:off x="1211344" y="3877211"/>
            <a:ext cx="5337017" cy="323165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500" noProof="0" dirty="0">
                <a:latin typeface="Trebuchet MS" panose="020B0603020202020204" pitchFamily="34" charset="0"/>
              </a:rPr>
              <a:t>Slovenia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A8E48B5-1287-967A-A3FE-01CC8271EBF6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6784857" y="3836293"/>
            <a:ext cx="810000" cy="4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6B213FE-949C-6E11-F422-06088D432C21}"/>
              </a:ext>
            </a:extLst>
          </p:cNvPr>
          <p:cNvSpPr txBox="1"/>
          <p:nvPr/>
        </p:nvSpPr>
        <p:spPr>
          <a:xfrm>
            <a:off x="627144" y="943124"/>
            <a:ext cx="5573512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>
                <a:latin typeface="Trebuchet MS" panose="020B0603020202020204" pitchFamily="34" charset="0"/>
              </a:defRPr>
            </a:lvl1pPr>
          </a:lstStyle>
          <a:p>
            <a:r>
              <a:rPr lang="en-GB" b="1" noProof="0" dirty="0"/>
              <a:t>Water Stress</a:t>
            </a:r>
          </a:p>
          <a:p>
            <a:r>
              <a:rPr lang="en-GB" noProof="0" dirty="0"/>
              <a:t>Which of these nations is affected by the LOWER WATER STRESS INDEX, according to the European Environment Agency?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7955511-E228-08EF-E851-B5D82A494717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6784857" y="3115596"/>
            <a:ext cx="810000" cy="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B48BCC53-8CF2-FB71-6EF5-96A78032CC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90120" y="1809700"/>
            <a:ext cx="809368" cy="539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5B2E87A-8FC6-5404-5464-918BA516D0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90199" y="2463332"/>
            <a:ext cx="809841" cy="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BFFAD6-522F-6DB5-AB8C-FD5054C2ED8F}"/>
              </a:ext>
            </a:extLst>
          </p:cNvPr>
          <p:cNvSpPr txBox="1"/>
          <p:nvPr/>
        </p:nvSpPr>
        <p:spPr>
          <a:xfrm>
            <a:off x="627144" y="4406900"/>
            <a:ext cx="8516855" cy="5232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GB" noProof="0" dirty="0">
                <a:latin typeface="Trebuchet MS" panose="020B0603020202020204" pitchFamily="34" charset="0"/>
              </a:rPr>
              <a:t>To know more:</a:t>
            </a:r>
          </a:p>
          <a:p>
            <a:r>
              <a:rPr lang="en-GB" b="1" noProof="0" dirty="0">
                <a:latin typeface="Trebuchet MS" panose="020B0603020202020204" pitchFamily="34" charset="0"/>
                <a:hlinkClick r:id="rId6"/>
              </a:rPr>
              <a:t>https://www.eea.europa.eu</a:t>
            </a:r>
            <a:endParaRPr lang="en-GB" b="1" noProof="0" dirty="0"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2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11389</TotalTime>
  <Words>953</Words>
  <Application>Microsoft Office PowerPoint</Application>
  <PresentationFormat>On-screen Show (16:9)</PresentationFormat>
  <Paragraphs>124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Open Sans</vt:lpstr>
      <vt:lpstr>HelveticaNeueLT Pro 63 MdEx</vt:lpstr>
      <vt:lpstr>Trebuchet MS</vt:lpstr>
      <vt:lpstr>Arial</vt:lpstr>
      <vt:lpstr>Simple Light</vt:lpstr>
      <vt:lpstr>Annex 3.2.1: Quiz on saving water Part of D.3.1.2 Educational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NiCE - Quiz on saving water</dc:title>
  <dc:creator>Jozef Tušan</dc:creator>
  <cp:lastModifiedBy>Katarzyna Korczak</cp:lastModifiedBy>
  <cp:revision>30</cp:revision>
  <dcterms:modified xsi:type="dcterms:W3CDTF">2026-03-25T14:48:26Z</dcterms:modified>
</cp:coreProperties>
</file>